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charts/chart2.xml" ContentType="application/vnd.openxmlformats-officedocument.drawingml.char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charts/chart3.xml" ContentType="application/vnd.openxmlformats-officedocument.drawingml.chart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charts/chart4.xml" ContentType="application/vnd.openxmlformats-officedocument.drawingml.chart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0c03a9b54b641d7" /><Relationship Type="http://schemas.openxmlformats.org/officeDocument/2006/relationships/extended-properties" Target="/docProps/app.xml" Id="Rb45d2bdae40e4ee1" /><Relationship Type="http://schemas.openxmlformats.org/officeDocument/2006/relationships/officeDocument" Target="/ppt/presentation.xml" Id="R708dd834541b4a0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82db557b16b4ba9"/>
  </p:sldMasterIdLst>
  <p:notesMasterIdLst>
    <p:notesMasterId xmlns:r="http://schemas.openxmlformats.org/officeDocument/2006/relationships" r:id="Rc50f0505550544f0"/>
  </p:notesMasterIdLst>
  <p:sldIdLst>
    <p:sldId xmlns:r="http://schemas.openxmlformats.org/officeDocument/2006/relationships" id="256" r:id="R1b89c4d746cb47b7"/>
    <p:sldId xmlns:r="http://schemas.openxmlformats.org/officeDocument/2006/relationships" id="257" r:id="R51d52ea548c04b50"/>
    <p:sldId xmlns:r="http://schemas.openxmlformats.org/officeDocument/2006/relationships" id="258" r:id="R23cd0eee88114ac2"/>
    <p:sldId xmlns:r="http://schemas.openxmlformats.org/officeDocument/2006/relationships" id="259" r:id="Raed1f039cb8e445c"/>
    <p:sldId xmlns:r="http://schemas.openxmlformats.org/officeDocument/2006/relationships" id="260" r:id="R878b543d203a4fa9"/>
    <p:sldId xmlns:r="http://schemas.openxmlformats.org/officeDocument/2006/relationships" id="261" r:id="R5ce277d1679a4797"/>
    <p:sldId xmlns:r="http://schemas.openxmlformats.org/officeDocument/2006/relationships" id="262" r:id="Rd77f1d7b246d4aaa"/>
    <p:sldId xmlns:r="http://schemas.openxmlformats.org/officeDocument/2006/relationships" id="263" r:id="R0b5ee75246ee4cab"/>
    <p:sldId xmlns:r="http://schemas.openxmlformats.org/officeDocument/2006/relationships" id="264" r:id="Reb397c35ea364e26"/>
    <p:sldId xmlns:r="http://schemas.openxmlformats.org/officeDocument/2006/relationships" id="265" r:id="Re6535c20da9a459a"/>
    <p:sldId xmlns:r="http://schemas.openxmlformats.org/officeDocument/2006/relationships" id="266" r:id="R09718df2141e442a"/>
    <p:sldId xmlns:r="http://schemas.openxmlformats.org/officeDocument/2006/relationships" id="267" r:id="Re26e7216cb7e471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bf8e2971fc24f46" /><Relationship Type="http://schemas.openxmlformats.org/officeDocument/2006/relationships/slideMaster" Target="/ppt/slideMasters/slideMaster1.xml" Id="R782db557b16b4ba9" /><Relationship Type="http://schemas.openxmlformats.org/officeDocument/2006/relationships/notesMaster" Target="/ppt/notesMasters/notesMaster1.xml" Id="Rc50f0505550544f0" /><Relationship Type="http://schemas.openxmlformats.org/officeDocument/2006/relationships/presProps" Target="/ppt/presProps.xml" Id="Rf4d88df0d1b542d1" /><Relationship Type="http://schemas.openxmlformats.org/officeDocument/2006/relationships/tableStyles" Target="/ppt/tableStyles.xml" Id="Rd1cadee37e904530" /><Relationship Type="http://schemas.openxmlformats.org/officeDocument/2006/relationships/slide" Target="/ppt/slides/slide1.xml" Id="R1b89c4d746cb47b7" /><Relationship Type="http://schemas.openxmlformats.org/officeDocument/2006/relationships/slide" Target="/ppt/slides/slide2.xml" Id="R51d52ea548c04b50" /><Relationship Type="http://schemas.openxmlformats.org/officeDocument/2006/relationships/slide" Target="/ppt/slides/slide3.xml" Id="R23cd0eee88114ac2" /><Relationship Type="http://schemas.openxmlformats.org/officeDocument/2006/relationships/slide" Target="/ppt/slides/slide4.xml" Id="Raed1f039cb8e445c" /><Relationship Type="http://schemas.openxmlformats.org/officeDocument/2006/relationships/slide" Target="/ppt/slides/slide5.xml" Id="R878b543d203a4fa9" /><Relationship Type="http://schemas.openxmlformats.org/officeDocument/2006/relationships/slide" Target="/ppt/slides/slide6.xml" Id="R5ce277d1679a4797" /><Relationship Type="http://schemas.openxmlformats.org/officeDocument/2006/relationships/slide" Target="/ppt/slides/slide7.xml" Id="Rd77f1d7b246d4aaa" /><Relationship Type="http://schemas.openxmlformats.org/officeDocument/2006/relationships/slide" Target="/ppt/slides/slide8.xml" Id="R0b5ee75246ee4cab" /><Relationship Type="http://schemas.openxmlformats.org/officeDocument/2006/relationships/slide" Target="/ppt/slides/slide9.xml" Id="Reb397c35ea364e26" /><Relationship Type="http://schemas.openxmlformats.org/officeDocument/2006/relationships/slide" Target="/ppt/slides/slide10.xml" Id="Re6535c20da9a459a" /><Relationship Type="http://schemas.openxmlformats.org/officeDocument/2006/relationships/slide" Target="/ppt/slides/slide11.xml" Id="R09718df2141e442a" /><Relationship Type="http://schemas.openxmlformats.org/officeDocument/2006/relationships/slide" Target="/ppt/slides/slide12.xml" Id="Re26e7216cb7e471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d0ab86218bc43a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e18c3936dfd479f" /><Relationship Type="http://schemas.openxmlformats.org/officeDocument/2006/relationships/notesMaster" Target="/ppt/notesMasters/notesMaster1.xml" Id="R5ebe97f0e19149f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aa06daf556b4be9" /><Relationship Type="http://schemas.openxmlformats.org/officeDocument/2006/relationships/notesMaster" Target="/ppt/notesMasters/notesMaster1.xml" Id="Rd72a5eea565a44e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a95e3c0f31c4a88" /><Relationship Type="http://schemas.openxmlformats.org/officeDocument/2006/relationships/notesMaster" Target="/ppt/notesMasters/notesMaster1.xml" Id="R62686f2437c34ce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98b521264ad495c" /><Relationship Type="http://schemas.openxmlformats.org/officeDocument/2006/relationships/notesMaster" Target="/ppt/notesMasters/notesMaster1.xml" Id="Rf663e78ba79e4ac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8f86f1bc61547d1" /><Relationship Type="http://schemas.openxmlformats.org/officeDocument/2006/relationships/notesMaster" Target="/ppt/notesMasters/notesMaster1.xml" Id="Rd5dda6442ea64c1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75de6a14f54226" /><Relationship Type="http://schemas.openxmlformats.org/officeDocument/2006/relationships/notesMaster" Target="/ppt/notesMasters/notesMaster1.xml" Id="Rb31ff1ce6d30413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c0eb167703c4375" /><Relationship Type="http://schemas.openxmlformats.org/officeDocument/2006/relationships/notesMaster" Target="/ppt/notesMasters/notesMaster1.xml" Id="R0df34279000f4a9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e477f2d0c324bab" /><Relationship Type="http://schemas.openxmlformats.org/officeDocument/2006/relationships/notesMaster" Target="/ppt/notesMasters/notesMaster1.xml" Id="Rd4581acb60a94c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0638a2e1f491495d" /><Relationship Type="http://schemas.openxmlformats.org/officeDocument/2006/relationships/notesMaster" Target="/ppt/notesMasters/notesMaster1.xml" Id="Ra745b013ac6b450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e49f3d9d34640a4" /><Relationship Type="http://schemas.openxmlformats.org/officeDocument/2006/relationships/notesMaster" Target="/ppt/notesMasters/notesMaster1.xml" Id="Rb8adc83412724c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7d1d4e7d92a471b" /><Relationship Type="http://schemas.openxmlformats.org/officeDocument/2006/relationships/notesMaster" Target="/ppt/notesMasters/notesMaster1.xml" Id="Rc8898a46004c4ad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c7e113df13e4612" /><Relationship Type="http://schemas.openxmlformats.org/officeDocument/2006/relationships/notesMaster" Target="/ppt/notesMasters/notesMaster1.xml" Id="Re53c547b98b546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Hotel imagery: https://www.sonesta.com/royal-sonesta/or/portland/royal-sonesta-portland-downtown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Hotel imagery: https://www.sonesta.com/royal-sonesta/or/portland/royal-sonesta-portland-downtown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Owner/operator identification: Monthly STAR_33032-20251000-USD-E-live (1).xlsx, Glance sheet, attached to the transaction review.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Property details: https://www.sonesta.com/royal-sonesta/or/portland/royal-sonesta-portland-downtown</a:t>
            </a:r>
          </a:p>
          <a:p xmlns:a="http://schemas.openxmlformats.org/drawingml/2006/main">
            <a:r>
              <a:t>Building area: https://www.portland.gov/bps/climate-action/energy-reporting/documents/2016-energy-performance-information-individual/download</a:t>
            </a:r>
          </a:p>
          <a:p xmlns:a="http://schemas.openxmlformats.org/drawingml/2006/main">
            <a:r>
              <a:t>Suite count of 135 supplied in seller materials; to be confirmed in due diligence.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2016 acquisition: https://s2.q4cdn.com/208827006/files/doc_presentations/2016/HPT_Investor-Presentation-_3Q16_FINAL.pdf</a:t>
            </a:r>
          </a:p>
          <a:p xmlns:a="http://schemas.openxmlformats.org/drawingml/2006/main">
            <a:r>
              <a:t>Proposed $13m price is seller-provided and subject to definitive agreement.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Source: Monthly STAR_33032-20251000-USD-E-live (1).xlsx, Glance, Summary and Comp sheets. Competitive-set data excludes the subject property.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Source inputs: Monthly STAR_33032-20251000-USD-E-live (1).xlsx, 2025 YTD RevPAR; calculation assumes 221 keys and 365 available nights. Illustrative, not a forecast.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Proposed transaction terms supplied by the user and not independently verified. No statement of committed funding is made in this presentation.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Stabilization plan is indicative and subject to management access, diligence and an approved operating budget.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Hotel imagery and brand/property information: https://www.sonesta.com/royal-sonesta/or/portland/royal-sonesta-portland-downtown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All structures are discussion alternatives only and are subject to legal, tax, accounting, regulatory and financing review.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Hotel imagery: https://www.sonesta.com/royal-sonesta/or/portland/royal-sonesta-portland-downtown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All transaction terms are indicative and subject to due diligence, approvals and definitive documentation.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0aee8c6880499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613be1e70d040ed" /><Relationship Type="http://schemas.openxmlformats.org/officeDocument/2006/relationships/slideLayout" Target="/ppt/slideLayouts/slideLayout1.xml" Id="R29fbd8abb2344e9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9fbd8abb2344e9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6c2b3d97c740e4" /><Relationship Type="http://schemas.openxmlformats.org/officeDocument/2006/relationships/image" Target="/ppt/media/image.png" Id="Rbaa226b3bf22459f" /><Relationship Type="http://schemas.openxmlformats.org/officeDocument/2006/relationships/notesSlide" Target="/ppt/notesSlides/notesSlide1.xml" Id="R51fcdb0728034d8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5a79039614071" /><Relationship Type="http://schemas.openxmlformats.org/officeDocument/2006/relationships/image" Target="/ppt/media/image2.png" Id="Rb28ebdcb9a0145f3" /><Relationship Type="http://schemas.openxmlformats.org/officeDocument/2006/relationships/notesSlide" Target="/ppt/notesSlides/notesSlide2.xml" Id="R2a7966858f854b6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ca081ec44b4321" /><Relationship Type="http://schemas.openxmlformats.org/officeDocument/2006/relationships/notesSlide" Target="/ppt/notesSlides/notesSlide3.xml" Id="R59c2641f0d0b4f2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804716c6d49a7" /><Relationship Type="http://schemas.openxmlformats.org/officeDocument/2006/relationships/image" Target="/ppt/media/image3.png" Id="R7c4db174cfcc4d68" /><Relationship Type="http://schemas.openxmlformats.org/officeDocument/2006/relationships/notesSlide" Target="/ppt/notesSlides/notesSlide4.xml" Id="R276801940e694fd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1d180266e24385" /><Relationship Type="http://schemas.openxmlformats.org/officeDocument/2006/relationships/chart" Target="/ppt/slides/charts/chart1.xml" Id="Reb1907ccea464bbd" /><Relationship Type="http://schemas.openxmlformats.org/officeDocument/2006/relationships/notesSlide" Target="/ppt/notesSlides/notesSlide5.xml" Id="R0ea6ab3e2b6d48a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8104707401440e" /><Relationship Type="http://schemas.openxmlformats.org/officeDocument/2006/relationships/chart" Target="/ppt/slides/charts/chart2.xml" Id="R0791422bc1164dd0" /><Relationship Type="http://schemas.openxmlformats.org/officeDocument/2006/relationships/notesSlide" Target="/ppt/notesSlides/notesSlide6.xml" Id="R3bd5937f7ba048f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bbd15aa7144ab3" /><Relationship Type="http://schemas.openxmlformats.org/officeDocument/2006/relationships/chart" Target="/ppt/slides/charts/chart3.xml" Id="R0b31eb1013304dbc" /><Relationship Type="http://schemas.openxmlformats.org/officeDocument/2006/relationships/notesSlide" Target="/ppt/notesSlides/notesSlide7.xml" Id="R8635dbe0a0424c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946d6d87f64a86" /><Relationship Type="http://schemas.openxmlformats.org/officeDocument/2006/relationships/chart" Target="/ppt/slides/charts/chart4.xml" Id="R622e09a18267421d" /><Relationship Type="http://schemas.openxmlformats.org/officeDocument/2006/relationships/notesSlide" Target="/ppt/notesSlides/notesSlide8.xml" Id="Rd1a4f3e957ec42c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6a2875a7b14be9" /><Relationship Type="http://schemas.openxmlformats.org/officeDocument/2006/relationships/notesSlide" Target="/ppt/notesSlides/notesSlide9.xml" Id="Ra221f60a3c2a49f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feea34be9447e" /><Relationship Type="http://schemas.openxmlformats.org/officeDocument/2006/relationships/image" Target="/ppt/media/image4.png" Id="R32f2a90682fc4ca9" /><Relationship Type="http://schemas.openxmlformats.org/officeDocument/2006/relationships/notesSlide" Target="/ppt/notesSlides/notesSlide10.xml" Id="R7002b187d2194e6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468c1338014481" /><Relationship Type="http://schemas.openxmlformats.org/officeDocument/2006/relationships/notesSlide" Target="/ppt/notesSlides/notesSlide11.xml" Id="Rfb42521f4a2743a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fecd9def0546d2" /><Relationship Type="http://schemas.openxmlformats.org/officeDocument/2006/relationships/image" Target="/ppt/media/image5.png" Id="Rcc5e48f69aeb462b" /><Relationship Type="http://schemas.openxmlformats.org/officeDocument/2006/relationships/notesSlide" Target="/ppt/notesSlides/notesSlide12.xml" Id="R1bd3a1716dac4a86" /></Relationships>
</file>

<file path=ppt/slides/charts/chart1.xml><?xml version="1.0" encoding="utf-8"?>
<c:chartSpace xmlns:c="http://schemas.openxmlformats.org/drawingml/2006/chart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Price ($m)</c:v>
          </c:tx>
          <c:spPr>
            <a:solidFill xmlns:a="http://schemas.openxmlformats.org/drawingml/2006/main">
              <a:srgbClr val="10283F"/>
            </a:solidFill>
          </c:spPr>
          <c:dPt>
            <c:idx val="1"/>
            <c:invertIfNegative val="0"/>
            <c:spPr>
              <a:solidFill xmlns:a="http://schemas.openxmlformats.org/drawingml/2006/main">
                <a:srgbClr val="C59A4A"/>
              </a:solidFill>
            </c:spPr>
          </c:dPt>
          <c:cat>
            <c:strLit>
              <c:ptCount val="2"/>
              <c:pt idx="0">
                <c:v>2016 acquisition</c:v>
              </c:pt>
              <c:pt idx="1">
                <c:v>Proposed transaction</c:v>
              </c:pt>
            </c:strLit>
          </c:cat>
          <c:val>
            <c:numLit>
              <c:formatCode>General</c:formatCode>
              <c:ptCount val="2"/>
              <c:pt idx="0">
                <c:v>114</c:v>
              </c:pt>
              <c:pt idx="1">
                <c:v>13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 b="1">
                  <a:solidFill>
                    <a:srgbClr val="10283F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E3E7E5"/>
              </a:solidFill>
              <a:prstDash val="solid"/>
            </a:ln>
          </c:spPr>
        </c:majorGridlines>
        <c:numFmt formatCode="$0M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4717D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0">
            <a:noFill/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7212B"/>
                </a:solidFill>
              </a:defRPr>
            </a:pPr>
          </a:p>
        </c:txPr>
        <c:crossAx val="48650112"/>
        <c:crossBetween val="between"/>
      </c:valAx>
    </c:plotArea>
    <c:plotVisOnly val="1"/>
  </c:chart>
</c:chartSpace>
</file>

<file path=ppt/slides/charts/chart2.xml><?xml version="1.0" encoding="utf-8"?>
<c:chartSpace xmlns:c="http://schemas.openxmlformats.org/drawingml/2006/chart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Royal Sonesta</c:v>
          </c:tx>
          <c:spPr>
            <a:solidFill xmlns:a="http://schemas.openxmlformats.org/drawingml/2006/main">
              <a:srgbClr val="C59A4A"/>
            </a:solidFill>
          </c:spPr>
          <c:cat>
            <c:strLit>
              <c:ptCount val="3"/>
              <c:pt idx="0">
                <c:v>Occupancy</c:v>
              </c:pt>
              <c:pt idx="1">
                <c:v>ADR</c:v>
              </c:pt>
              <c:pt idx="2">
                <c:v>RevPAR</c:v>
              </c:pt>
            </c:strLit>
          </c:cat>
          <c:val>
            <c:numLit>
              <c:formatCode>General</c:formatCode>
              <c:ptCount val="3"/>
              <c:pt idx="0">
                <c:v>61.7</c:v>
              </c:pt>
              <c:pt idx="1">
                <c:v>86.6</c:v>
              </c:pt>
              <c:pt idx="2">
                <c:v>53.4</c:v>
              </c:pt>
            </c:numLit>
          </c:val>
        </c:ser>
        <c:ser>
          <c:idx val="1"/>
          <c:order val="1"/>
          <c:tx>
            <c:v>Competitive benchmark</c:v>
          </c:tx>
          <c:spPr>
            <a:solidFill xmlns:a="http://schemas.openxmlformats.org/drawingml/2006/main">
              <a:srgbClr val="10283F"/>
            </a:solidFill>
          </c:spPr>
          <c:cat>
            <c:strLit>
              <c:ptCount val="3"/>
              <c:pt idx="0">
                <c:v>Occupancy</c:v>
              </c:pt>
              <c:pt idx="1">
                <c:v>ADR</c:v>
              </c:pt>
              <c:pt idx="2">
                <c:v>RevPAR</c:v>
              </c:pt>
            </c:strLit>
          </c:cat>
          <c:val>
            <c:numLit>
              <c:formatCode>General</c:formatCode>
              <c:ptCount val="3"/>
              <c:pt idx="0">
                <c:v>100</c:v>
              </c:pt>
              <c:pt idx="1">
                <c:v>100</c:v>
              </c:pt>
              <c:pt idx="2">
                <c:v>100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 b="1">
                  <a:solidFill>
                    <a:srgbClr val="17212B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5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DE2DF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7212B"/>
                </a:solidFill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050">
              <a:solidFill>
                <a:srgbClr val="64717D"/>
              </a:solidFill>
            </a:defRPr>
          </a:pPr>
        </a:p>
      </c:txPr>
    </c:legend>
    <c:plotVisOnly val="1"/>
  </c:chart>
</c:chartSpace>
</file>

<file path=ppt/slides/charts/chart3.xml><?xml version="1.0" encoding="utf-8"?>
<c:chartSpace xmlns:c="http://schemas.openxmlformats.org/drawingml/2006/chart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Annual room revenue ($m)</c:v>
          </c:tx>
          <c:spPr>
            <a:solidFill xmlns:a="http://schemas.openxmlformats.org/drawingml/2006/main">
              <a:srgbClr val="0C7780"/>
            </a:solidFill>
          </c:spPr>
          <c:dPt>
            <c:idx val="0"/>
            <c:invertIfNegative val="0"/>
            <c:spPr>
              <a:solidFill xmlns:a="http://schemas.openxmlformats.org/drawingml/2006/main">
                <a:srgbClr val="9CBFC1"/>
              </a:solidFill>
            </c:spPr>
          </c:dPt>
          <c:dPt>
            <c:idx val="1"/>
            <c:invertIfNegative val="0"/>
            <c:spPr>
              <a:solidFill xmlns:a="http://schemas.openxmlformats.org/drawingml/2006/main">
                <a:srgbClr val="0C7780"/>
              </a:solidFill>
            </c:spPr>
          </c:dPt>
          <c:cat>
            <c:strLit>
              <c:ptCount val="2"/>
              <c:pt idx="0">
                <c:v>Current run-rate</c:v>
              </c:pt>
              <c:pt idx="1">
                <c:v>At comp-set RevPAR</c:v>
              </c:pt>
            </c:strLit>
          </c:cat>
          <c:val>
            <c:numLit>
              <c:formatCode>$0M</c:formatCode>
              <c:ptCount val="2"/>
              <c:pt idx="0">
                <c:v>3.29</c:v>
              </c:pt>
              <c:pt idx="1">
                <c:v>6.16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 b="1">
                  <a:solidFill>
                    <a:srgbClr val="10283F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5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17212B"/>
                </a:solidFill>
              </a:defRPr>
            </a:pPr>
          </a:p>
        </c:txPr>
        <c:crossAx val="48672768"/>
      </c:catAx>
      <c:valAx>
        <c:axId val="48672768"/>
        <c:scaling>
          <c:orientation val="minMax"/>
          <c:max val="7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E2E6E4"/>
              </a:solidFill>
              <a:prstDash val="solid"/>
            </a:ln>
          </c:spPr>
        </c:majorGridlines>
        <c:numFmt formatCode="$0M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</a:defRPr>
            </a:pPr>
          </a:p>
        </c:txPr>
        <c:crossAx val="48650112"/>
        <c:crossBetween val="between"/>
        <c:majorUnit val="1"/>
      </c:valAx>
    </c:plotArea>
    <c:plotVisOnly val="1"/>
  </c:chart>
</c:chartSpace>
</file>

<file path=ppt/slides/charts/chart4.xml><?xml version="1.0" encoding="utf-8"?>
<c:chartSpace xmlns:c="http://schemas.openxmlformats.org/drawingml/2006/chart">
  <c:lang val="en-US"/>
  <c:chart>
    <c:plotArea>
      <c:doughnutChart>
        <c:ser>
          <c:idx val="0"/>
          <c:order val="0"/>
          <c:tx>
            <c:v>Capital ($m)</c:v>
          </c:tx>
          <c:dPt>
            <c:idx val="0"/>
            <c:spPr>
              <a:solidFill xmlns:a="http://schemas.openxmlformats.org/drawingml/2006/main">
                <a:srgbClr val="10283F"/>
              </a:solidFill>
            </c:spPr>
          </c:dPt>
          <c:dPt>
            <c:idx val="1"/>
            <c:spPr>
              <a:solidFill xmlns:a="http://schemas.openxmlformats.org/drawingml/2006/main">
                <a:srgbClr val="C59A4A"/>
              </a:solidFill>
            </c:spPr>
          </c:dPt>
          <c:cat>
            <c:strLit>
              <c:ptCount val="2"/>
              <c:pt idx="0">
                <c:v>Sonesta seller financing</c:v>
              </c:pt>
              <c:pt idx="1">
                <c:v>Mynt-arranged closing capital</c:v>
              </c:pt>
            </c:strLit>
          </c:cat>
          <c:val>
            <c:numLit>
              <c:formatCode>General</c:formatCode>
              <c:ptCount val="2"/>
              <c:pt idx="0">
                <c:v>7</c:v>
              </c:pt>
              <c:pt idx="1">
                <c:v>6</c:v>
              </c:pt>
            </c:numLit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350" b="1">
                  <a:solidFill>
                    <a:srgbClr val="FFFFFF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holeSize val="64"/>
      </c:doughnutChart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125">
              <a:solidFill>
                <a:srgbClr val="17212B"/>
              </a:solidFill>
            </a:defRPr>
          </a:pPr>
        </a:p>
      </c:txPr>
    </c:legend>
    <c:plotVisOnly val="1"/>
  </c:chart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8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a226b3bf22459f"/>
          <a:srcRect xmlns:a="http://schemas.openxmlformats.org/drawingml/2006/main" l="1220" t="0" r="122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390525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C7F5CB-4E4C-424C-8568-C14CB78C2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3429000"/>
            <a:ext cx="12192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8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83DA823-307A-4DA0-A11B-4C90FE8E3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52875"/>
            <a:ext cx="809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59A4A"/>
                </a:solidFill>
              </a:defRPr>
            </a:pPr>
            <a:r>
              <a:rPr sz="1050" b="1">
                <a:solidFill>
                  <a:srgbClr val="C59A4A"/>
                </a:solidFill>
              </a:rPr>
              <a:t>STRATEGIC ACQUISITION &amp; PARTNERSHIP PROPOSAL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9C862C-380C-4CC6-87CF-FB7033CF5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24350"/>
            <a:ext cx="7810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The Royal Sonesta</a:t>
            </a:r>
          </a:p>
          <a:p xmlns:a="http://schemas.openxmlformats.org/drawingml/2006/main">
            <a:pPr algn="l"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Portland Downtown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F7269B-308C-4DB2-A963-4C7C34305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609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D6DDE3"/>
                </a:solidFill>
              </a:defRPr>
            </a:pPr>
            <a:r>
              <a:rPr sz="1350" b="0">
                <a:solidFill>
                  <a:srgbClr val="D6DDE3"/>
                </a:solidFill>
              </a:rPr>
              <a:t>Presented by MyntGroup PLC  •  August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A4C842-733E-4AD9-A726-35262CC2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429125"/>
            <a:ext cx="3714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FFFFFF"/>
                </a:solidFill>
              </a:defRPr>
            </a:pPr>
            <a:r>
              <a:rPr sz="1575" b="0">
                <a:solidFill>
                  <a:srgbClr val="FFFFFF"/>
                </a:solidFill>
              </a:rPr>
              <a:t>A long-term proposal to recapitalize the property, preserve the Royal Sonesta identity and restore competitive performance.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3CA09F-A814-4D6D-A60D-5AD09216A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6DDE3"/>
                </a:solidFill>
              </a:defRPr>
            </a:pPr>
            <a:r>
              <a:rPr sz="825" b="1">
                <a:solidFill>
                  <a:srgbClr val="D6DDE3"/>
                </a:solidFill>
              </a:rPr>
              <a:t>MYNTGROUP PLC  |  CONFIDENTIAL — NON-BINDING DISCUSSION MATERIALS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0EBFF-287D-41D8-A993-0E04B0E1D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6DDE3"/>
                </a:solidFill>
              </a:defRPr>
            </a:pPr>
            <a:r>
              <a:rPr sz="825" b="1">
                <a:solidFill>
                  <a:srgbClr val="D6DDE3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564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B5D4FA-FDC7-42F0-85D5-D62F6C285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OUR INTENT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39A183-9205-4F8A-8C90-A01D62963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A clean transaction today — and a platform for a longer relationship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C70CDB-C75C-4022-A778-B6FD8456C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41C716-1287-4A40-86CA-4F8235C82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F3E426-FB25-43A3-872F-7807097650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5238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12B"/>
                </a:solidFill>
              </a:defRPr>
            </a:pPr>
            <a:r>
              <a:rPr sz="1875" b="1">
                <a:solidFill>
                  <a:srgbClr val="17212B"/>
                </a:solidFill>
              </a:rPr>
              <a:t>MyntGroup proposes to acquire or partner around the Portland property through a ring-fenced ownership structure, with capital dedicated to stabilization and long-term value creation.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2DEBC22-FD79-469A-AF30-977FB9B97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49530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2ADF5B-07B4-43A9-8CFB-B0F39CA96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495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4717D"/>
                </a:solidFill>
              </a:defRPr>
            </a:pPr>
            <a:r>
              <a:rPr sz="1425" b="0">
                <a:solidFill>
                  <a:srgbClr val="64717D"/>
                </a:solidFill>
              </a:rPr>
              <a:t>The objective is not simply to buy an asset at a discount. It is to remove an ongoing burden, maintain brand continuity and establish a repeatable partnership for additional non-core opportunities.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ebdcb9a0145f3"/>
          <a:srcRect xmlns:a="http://schemas.openxmlformats.org/drawingml/2006/main" l="15039" t="0" r="1503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572250" y="1695450"/>
            <a:ext cx="4933950" cy="3333750"/>
          </a:xfrm>
          <a:prstGeom xmlns:a="http://schemas.openxmlformats.org/drawingml/2006/main" prst="roundRect">
            <a:avLst>
              <a:gd name="adj" fmla="val 4571"/>
            </a:avLst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05BC59-8E23-40A9-B71C-E0A5930E3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257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C7780"/>
                </a:solidFill>
              </a:defRPr>
            </a:pPr>
            <a:r>
              <a:rPr sz="1050" b="1">
                <a:solidFill>
                  <a:srgbClr val="0C7780"/>
                </a:solidFill>
              </a:rPr>
              <a:t>LONG-TERM STEWARDSHIP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82AA9A-882E-4583-93D4-CF74ECED1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5435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283F"/>
                </a:solidFill>
              </a:defRPr>
            </a:pPr>
            <a:r>
              <a:rPr sz="1350" b="1">
                <a:solidFill>
                  <a:srgbClr val="10283F"/>
                </a:solidFill>
              </a:rPr>
              <a:t>Brand continuity • dedicated capital • transparent governance</a:t>
            </a:r>
          </a:p>
        </p:txBody>
      </p:sp>
    </p:spTree>
    <p:extLst>
      <p:ext uri="{BB962C8B-B14F-4D97-AF65-F5344CB8AC3E}">
        <p14:creationId xmlns:p14="http://schemas.microsoft.com/office/powerpoint/2010/main" val="18404972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AE26E23-0E27-490C-8FFF-787BCAEA9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ALIGNED OUTCOMES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1EF5E-AF26-41BA-A6C3-B26D188AD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The proposal is designed around the priorities of both owner and brand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6DCA09-2870-4DD1-8027-12A219497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D03A44-B88A-4902-9882-2694AAB21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6E403E-0AF2-467D-AAA6-6FEC2AA2B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10283F"/>
                </a:solidFill>
              </a:defRPr>
            </a:pPr>
            <a:r>
              <a:rPr sz="2100" b="1">
                <a:solidFill>
                  <a:srgbClr val="10283F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E27ED7-2761-4C0B-A845-CDB00AD4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2857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8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ACD336-4148-4EA2-8C6F-4133D61B6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19375"/>
            <a:ext cx="304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83F"/>
                </a:solidFill>
              </a:defRPr>
            </a:pPr>
            <a:r>
              <a:rPr sz="1875" b="1">
                <a:solidFill>
                  <a:srgbClr val="10283F"/>
                </a:solidFill>
              </a:rPr>
              <a:t>Service Properties Trust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19899-4345-4CB8-8C33-0D6C24E24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2952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4717D"/>
                </a:solidFill>
              </a:defRPr>
            </a:pPr>
            <a:r>
              <a:rPr sz="1425" b="0">
                <a:solidFill>
                  <a:srgbClr val="64717D"/>
                </a:solidFill>
              </a:rPr>
              <a:t>A certain, documented path to transfer the asset and eliminate future operating exposure.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F7B44C-4ABF-4CB6-BB38-1C8FAD02C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18097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C7780"/>
                </a:solidFill>
              </a:defRPr>
            </a:pPr>
            <a:r>
              <a:rPr sz="2100" b="1">
                <a:solidFill>
                  <a:srgbClr val="0C7780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42584D-94E3-47FB-9E9A-995248930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324100"/>
            <a:ext cx="2857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7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2771BD-DDCC-4ECC-9E2E-09CCB5EF3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2619375"/>
            <a:ext cx="304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83F"/>
                </a:solidFill>
              </a:defRPr>
            </a:pPr>
            <a:r>
              <a:rPr sz="1875" b="1">
                <a:solidFill>
                  <a:srgbClr val="10283F"/>
                </a:solidFill>
              </a:rPr>
              <a:t>Sonesta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B0AB0A-ECFB-4B8F-A641-E6BA48633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3381375"/>
            <a:ext cx="2952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4717D"/>
                </a:solidFill>
              </a:defRPr>
            </a:pPr>
            <a:r>
              <a:rPr sz="1425" b="0">
                <a:solidFill>
                  <a:srgbClr val="64717D"/>
                </a:solidFill>
              </a:rPr>
              <a:t>Continuity of flag and management economics, supported by a new capitalization plan.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217595-E429-46C9-9653-7DEF1F9B1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18097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C59A4A"/>
                </a:solidFill>
              </a:defRPr>
            </a:pPr>
            <a:r>
              <a:rPr sz="2100" b="1">
                <a:solidFill>
                  <a:srgbClr val="C59A4A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147A70-A648-45F9-BFEC-288D7CD85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324100"/>
            <a:ext cx="2857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8B0496-A7BB-4845-AE26-64F381F3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2619375"/>
            <a:ext cx="3048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83F"/>
                </a:solidFill>
              </a:defRPr>
            </a:pPr>
            <a:r>
              <a:rPr sz="1875" b="1">
                <a:solidFill>
                  <a:srgbClr val="10283F"/>
                </a:solidFill>
              </a:rPr>
              <a:t>MyntGroup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CB4959-E72D-40AE-8970-4E1FBAA6B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381375"/>
            <a:ext cx="295275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64717D"/>
                </a:solidFill>
              </a:defRPr>
            </a:pPr>
            <a:r>
              <a:rPr sz="1425" b="0">
                <a:solidFill>
                  <a:srgbClr val="64717D"/>
                </a:solidFill>
              </a:rPr>
              <a:t>A flagship hospitality asset and the foundation for a wider acquisition partnership.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DAAEF5-23F6-420A-AF1E-F9682F542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81625"/>
            <a:ext cx="10096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7212B"/>
                </a:solidFill>
              </a:defRPr>
            </a:pPr>
            <a:r>
              <a:rPr sz="1725" b="1">
                <a:solidFill>
                  <a:srgbClr val="17212B"/>
                </a:solidFill>
              </a:rPr>
              <a:t>The preferred structure should preserve optionality: outright sale, strategic rollover or a broader portfolio relationship.</a:t>
            </a:r>
          </a:p>
        </p:txBody>
      </p:sp>
    </p:spTree>
    <p:extLst>
      <p:ext uri="{BB962C8B-B14F-4D97-AF65-F5344CB8AC3E}">
        <p14:creationId xmlns:p14="http://schemas.microsoft.com/office/powerpoint/2010/main" val="144485240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7AA529-EF5A-4D58-99F9-F20614FCB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THE PROPERTY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9D7D97-EF7C-48C1-94FD-A4A8A144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A substantial downtown asset with an unusually high suite mix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0C23C5-76CF-4536-A892-B46EA883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6FED7A-FEB6-4EC9-998B-870DE0F45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04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4db174cfcc4d68"/>
          <a:srcRect xmlns:a="http://schemas.openxmlformats.org/drawingml/2006/main" l="1786" t="0" r="178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14500"/>
            <a:ext cx="5143500" cy="4000500"/>
          </a:xfrm>
          <a:prstGeom xmlns:a="http://schemas.openxmlformats.org/drawingml/2006/main" prst="roundRect">
            <a:avLst>
              <a:gd name="adj" fmla="val 3810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2A87D0-33AC-4B6B-A82C-D938CCDF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77165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221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052472-C300-4B96-BBEE-1CB1DE2A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35267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guest rooms / keys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8AFF4A-4C48-4C2D-B5AB-A1666CDB3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77165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135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E86EE7-611A-4E48-96CD-E497D4E4C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35267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suites — approximately 61% of keys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D0C7C-74CA-417F-B313-6652B18BC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06705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≈18,580 m²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292EF2-C41A-470A-BF54-254849C91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364807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gross building area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373999-1535-491C-9E0C-632FE1933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067050"/>
            <a:ext cx="228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8,000+ sq. ft.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D1CDC41-1AB6-415E-8650-CC14D23CC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648075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meeting and event space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667690-2B4F-4174-927D-000BEBC8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476750"/>
            <a:ext cx="4095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506 SW Washington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4C0E7F-4A46-4EB8-B4F6-4D97D26F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057775"/>
            <a:ext cx="409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downtown Portland address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223FB0-3A90-4942-94BC-FB8969FCB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542925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C7780"/>
                </a:solidFill>
              </a:defRPr>
            </a:pPr>
            <a:r>
              <a:rPr sz="1275" b="1">
                <a:solidFill>
                  <a:srgbClr val="0C7780"/>
                </a:solidFill>
              </a:rPr>
              <a:t>Formerly Kimpton Hotel Monaco Portland • currently Royal Sonesta</a:t>
            </a:r>
          </a:p>
        </p:txBody>
      </p:sp>
    </p:spTree>
    <p:extLst>
      <p:ext uri="{BB962C8B-B14F-4D97-AF65-F5344CB8AC3E}">
        <p14:creationId xmlns:p14="http://schemas.microsoft.com/office/powerpoint/2010/main" val="13467277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A674B8C-928A-4D6C-AF65-A561F199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TRANSACTION CONTEXT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92C949-5537-43CB-89F2-1DC5075CB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The proposed basis is a fraction of the property’s documented 2016 acquisition price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0910771-7B92-4866-8DC9-C497F932A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25A8E0-5CDD-494A-A340-C04864EB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05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657225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eb1907ccea464bbd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4452F0-10B8-4AEA-B979-CFB77377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047875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$58,824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C55AF1-E541-444A-8DA5-71776553B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628900"/>
            <a:ext cx="304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proposed price per key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4BE5FAE-F5E6-44A7-9D49-F0514E97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333750"/>
            <a:ext cx="304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≈$700/m²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18F198-8A43-4EAD-BE65-CEF76A66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914775"/>
            <a:ext cx="3048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proposed price per gross m²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A3CA60D-070A-4B36-91B2-88043DEA1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695825"/>
            <a:ext cx="3333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4717D"/>
                </a:solidFill>
              </a:defRPr>
            </a:pPr>
            <a:r>
              <a:rPr sz="1350" b="0">
                <a:solidFill>
                  <a:srgbClr val="64717D"/>
                </a:solidFill>
              </a:rPr>
              <a:t>Historical price is context — not a representation of current value. Current value remains subject to appraisal, condition, title and operating diligence.</a:t>
            </a:r>
          </a:p>
        </p:txBody>
      </p:sp>
    </p:spTree>
    <p:extLst>
      <p:ext uri="{BB962C8B-B14F-4D97-AF65-F5344CB8AC3E}">
        <p14:creationId xmlns:p14="http://schemas.microsoft.com/office/powerpoint/2010/main" val="13444986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F58450E-7C39-48CD-80B5-2160D1DBD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PERFORMANCE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99DB60-014B-456B-9A7D-ACA1FC0C3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The Portland market is operating — the property is not capturing its fair share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7FD2B5-ECDA-41B0-9D22-17BD41BD0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F4A1AC-52C1-478A-8A35-9212A0952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06</a:t>
            </a:r>
          </a:p>
        </p:txBody>
      </p:sp>
      <p:graphicFrame>
        <p:nvGraphicFramePr>
          <p:cNvPr id="18" name="Chart"/>
          <p:cNvGraphicFramePr/>
          <p:nvPr/>
        </p:nvGraphicFramePr>
        <p:xfrm>
          <a:off xmlns:a="http://schemas.openxmlformats.org/drawingml/2006/main" x="685800" y="1809750"/>
          <a:ext xmlns:a="http://schemas.openxmlformats.org/drawingml/2006/main" cx="666750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791422bc1164dd0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680DE-410F-4DEE-9A95-081AD4CCE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186690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C7780"/>
                </a:solidFill>
              </a:defRPr>
            </a:pPr>
            <a:r>
              <a:rPr sz="1050" b="1">
                <a:solidFill>
                  <a:srgbClr val="0C7780"/>
                </a:solidFill>
              </a:rPr>
              <a:t>2025 YTD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92A1A6-1D52-431B-8438-AE7DB1CD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238375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37.0%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ECAF93-174F-42F7-B591-A1F5F487C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8194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occupancy vs. 60.0% comp set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53145E-D7A4-49A1-821F-EB2DB6AA0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476625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$110.22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AD6CC9-7E6D-419B-83FD-69C905B34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05765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ADR vs. $127.21 comp set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29E314-0B3A-4C9B-9E90-BEC4AD8AD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714875"/>
            <a:ext cx="314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700" b="1">
                <a:solidFill>
                  <a:srgbClr val="10283F"/>
                </a:solidFill>
              </a:defRPr>
            </a:pPr>
            <a:r>
              <a:rPr sz="2700" b="1">
                <a:solidFill>
                  <a:srgbClr val="10283F"/>
                </a:solidFill>
              </a:rPr>
              <a:t>$40.79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98503F-702D-49DA-9069-86DC7F6D0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5295900"/>
            <a:ext cx="3143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64717D"/>
                </a:solidFill>
              </a:defRPr>
            </a:pPr>
            <a:r>
              <a:rPr sz="1125" b="0">
                <a:solidFill>
                  <a:srgbClr val="64717D"/>
                </a:solidFill>
              </a:rPr>
              <a:t>RevPAR vs. $76.34 comp set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BCF495-DE18-4FF8-B831-2C7D67D2D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53075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A1493F"/>
                </a:solidFill>
              </a:defRPr>
            </a:pPr>
            <a:r>
              <a:rPr sz="1500" b="1">
                <a:solidFill>
                  <a:srgbClr val="A1493F"/>
                </a:solidFill>
              </a:rPr>
              <a:t>The property ranked 6th of 6 on occupancy and RevPAR.</a:t>
            </a:r>
          </a:p>
        </p:txBody>
      </p:sp>
    </p:spTree>
    <p:extLst>
      <p:ext uri="{BB962C8B-B14F-4D97-AF65-F5344CB8AC3E}">
        <p14:creationId xmlns:p14="http://schemas.microsoft.com/office/powerpoint/2010/main" val="11101418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74C6727-D505-45CD-AA5C-7A83B668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RECOVERY OPPORTUNITY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EC4039-DAE1-4975-B4F0-9E0E093FB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Closing the competitive gap creates a measurable revenue path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0183E0-40FC-4AC1-9A45-AC2CF9E45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653B83-5373-484C-B54A-19F82DEE6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C5F75C-C937-401D-9C92-7B108440A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523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283F"/>
                </a:solidFill>
              </a:defRPr>
            </a:pPr>
            <a:r>
              <a:rPr sz="1650" b="1">
                <a:solidFill>
                  <a:srgbClr val="10283F"/>
                </a:solidFill>
              </a:rPr>
              <a:t>Room revenue potential at current key count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685800" y="2333625"/>
          <a:ext xmlns:a="http://schemas.openxmlformats.org/drawingml/2006/main" cx="6667500" cy="2714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0b31eb1013304dbc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DC2157-EBD9-41A5-B93D-E1073BBEA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286000"/>
            <a:ext cx="314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C59A4A"/>
                </a:solidFill>
              </a:defRPr>
            </a:pPr>
            <a:r>
              <a:rPr sz="3450" b="1">
                <a:solidFill>
                  <a:srgbClr val="C59A4A"/>
                </a:solidFill>
              </a:rPr>
              <a:t>+$2.87m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5A5ABE-AB97-4206-8C63-C84A13428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000375"/>
            <a:ext cx="3143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4717D"/>
                </a:solidFill>
              </a:defRPr>
            </a:pPr>
            <a:r>
              <a:rPr sz="1500" b="0">
                <a:solidFill>
                  <a:srgbClr val="64717D"/>
                </a:solidFill>
              </a:rPr>
              <a:t>annual room-revenue gap if the property reaches competitive-set RevPAR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19DDED-05EF-413D-A99B-7EE3D6CF0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095750"/>
            <a:ext cx="3143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59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3E92EC3-5568-4345-BFC0-1879A257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4429125"/>
            <a:ext cx="3238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7212B"/>
                </a:solidFill>
              </a:defRPr>
            </a:pPr>
            <a:r>
              <a:rPr sz="1425" b="1">
                <a:solidFill>
                  <a:srgbClr val="17212B"/>
                </a:solidFill>
              </a:rPr>
              <a:t>The opportunity is operational: rebuild transient demand, improve channel mix, reprice suites and use meeting space to drive room nights.</a:t>
            </a:r>
          </a:p>
        </p:txBody>
      </p:sp>
    </p:spTree>
    <p:extLst>
      <p:ext uri="{BB962C8B-B14F-4D97-AF65-F5344CB8AC3E}">
        <p14:creationId xmlns:p14="http://schemas.microsoft.com/office/powerpoint/2010/main" val="96059016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C477E-3273-46FF-BBEE-B4EFA4C8C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INDICATIVE STRUCTURE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AA4D7C-780B-4941-8BDE-800C13CC1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A brand-supported capital stack can create a credible path to closing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0C8B6B-9EFC-4680-81DA-35C718DA4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D241DB-5A89-43B2-9353-DEDFA11E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08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mlns:a="http://schemas.openxmlformats.org/drawingml/2006/main" x="685800" y="1666875"/>
          <a:ext xmlns:a="http://schemas.openxmlformats.org/drawingml/2006/main" cx="4762500" cy="381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22e09a18267421d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32BB15F-222F-4DFD-B7FF-F2C395FA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81200" y="3143250"/>
            <a:ext cx="2095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10283F"/>
                </a:solidFill>
              </a:defRPr>
            </a:pPr>
            <a:r>
              <a:rPr sz="3000" b="1">
                <a:solidFill>
                  <a:srgbClr val="10283F"/>
                </a:solidFill>
              </a:rPr>
              <a:t>$13m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4EDDC7-C345-44D5-877A-B0C98BE32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52625" y="3686175"/>
            <a:ext cx="214312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64717D"/>
                </a:solidFill>
              </a:defRPr>
            </a:pPr>
            <a:r>
              <a:rPr sz="900" b="1">
                <a:solidFill>
                  <a:srgbClr val="64717D"/>
                </a:solidFill>
              </a:rPr>
              <a:t>PROPOSED PURCHASE PRICE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6191250" y="1952625"/>
          <a:ext xmlns:a="http://schemas.openxmlformats.org/drawingml/2006/main" cx="47625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2000250"/>
              </a:tblGrid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64717D"/>
                          </a:solidFill>
                        </a:rPr>
                        <a:t>Seller financing</a:t>
                      </a:r>
                    </a:p>
                  </a:txBody>
                  <a:tcPr marL="91440" marR="91440" marT="45720" marB="45720">
                    <a:solidFill>
                      <a:srgbClr val="E9EC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283F"/>
                          </a:solidFill>
                        </a:rPr>
                        <a:t>$7.0m</a:t>
                      </a:r>
                    </a:p>
                  </a:txBody>
                  <a:tcPr marL="91440" marR="91440" marT="45720" marB="45720">
                    <a:solidFill>
                      <a:srgbClr val="E9ECE8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64717D"/>
                          </a:solidFill>
                        </a:rPr>
                        <a:t>Interest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283F"/>
                          </a:solidFill>
                        </a:rPr>
                        <a:t>6.0–6.5%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64717D"/>
                          </a:solidFill>
                        </a:rPr>
                        <a:t>Amortization</a:t>
                      </a:r>
                    </a:p>
                  </a:txBody>
                  <a:tcPr marL="91440" marR="91440" marT="45720" marB="45720">
                    <a:solidFill>
                      <a:srgbClr val="E9EC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283F"/>
                          </a:solidFill>
                        </a:rPr>
                        <a:t>Interest-only</a:t>
                      </a:r>
                    </a:p>
                  </a:txBody>
                  <a:tcPr marL="91440" marR="91440" marT="45720" marB="45720">
                    <a:solidFill>
                      <a:srgbClr val="E9ECE8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64717D"/>
                          </a:solidFill>
                        </a:rPr>
                        <a:t>Initial term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283F"/>
                          </a:solidFill>
                        </a:rPr>
                        <a:t>24 months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64717D"/>
                          </a:solidFill>
                        </a:rPr>
                        <a:t>Closing capital</a:t>
                      </a:r>
                    </a:p>
                  </a:txBody>
                  <a:tcPr marL="91440" marR="91440" marT="45720" marB="45720">
                    <a:solidFill>
                      <a:srgbClr val="E9EC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0283F"/>
                          </a:solidFill>
                        </a:rPr>
                        <a:t>$6.0m to be arranged by Mynt</a:t>
                      </a:r>
                    </a:p>
                  </a:txBody>
                  <a:tcPr marL="91440" marR="91440" marT="45720" marB="45720">
                    <a:solidFill>
                      <a:srgbClr val="E9ECE8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49C9E6-9F23-4DD9-B99B-F0F07CD02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1435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A1493F"/>
                </a:solidFill>
              </a:defRPr>
            </a:pPr>
            <a:r>
              <a:rPr sz="1200" b="1">
                <a:solidFill>
                  <a:srgbClr val="A1493F"/>
                </a:solidFill>
              </a:rPr>
              <a:t>Subject to capital commitments, diligence, approvals and definitive documentation.</a:t>
            </a:r>
          </a:p>
        </p:txBody>
      </p:sp>
    </p:spTree>
    <p:extLst>
      <p:ext uri="{BB962C8B-B14F-4D97-AF65-F5344CB8AC3E}">
        <p14:creationId xmlns:p14="http://schemas.microsoft.com/office/powerpoint/2010/main" val="130800958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C8690B6-8B9B-4340-8B39-CF1BAED66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FIRST 24 MONTHS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0309A-B4F9-476E-990A-3DAA7085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A disciplined stabilization plan begins before closing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5C8F2D-E16E-4BF2-8BD9-1408CD79F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018ADD-2681-4579-943A-D39B8ED5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CAA565-EB9B-4B1B-9AE6-B1759B86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619375"/>
            <a:ext cx="9667875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DD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6DE268-620C-430C-8DF2-ABD306397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3431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C7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A2AD60-E631-4F20-B5B4-CBCC4DD1E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86025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BAB2E5-32D9-4430-BF0F-FD7064EEF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83F"/>
                </a:solidFill>
              </a:defRPr>
            </a:pPr>
            <a:r>
              <a:rPr sz="1875" b="1">
                <a:solidFill>
                  <a:srgbClr val="10283F"/>
                </a:solidFill>
              </a:rPr>
              <a:t>Confirm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F42D908-AA56-4569-B2CF-8F317E976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2190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7D"/>
                </a:solidFill>
              </a:defRPr>
            </a:pPr>
            <a:r>
              <a:rPr sz="1275" b="0">
                <a:solidFill>
                  <a:srgbClr val="64717D"/>
                </a:solidFill>
              </a:rPr>
              <a:t>Title, condition, PIP, contracts, capital needs and definitive financing.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1D81FC-9AEF-4BB7-B531-C3D23A913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3431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C7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720060-3B4E-46C2-9EF3-6658E4A2D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86025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0A95D-0BB3-4C2A-956F-11952B1B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1908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83F"/>
                </a:solidFill>
              </a:defRPr>
            </a:pPr>
            <a:r>
              <a:rPr sz="1875" b="1">
                <a:solidFill>
                  <a:srgbClr val="10283F"/>
                </a:solidFill>
              </a:rPr>
              <a:t>Protect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85C561-888C-465C-A67A-70BADD205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714750"/>
            <a:ext cx="2190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7D"/>
                </a:solidFill>
              </a:defRPr>
            </a:pPr>
            <a:r>
              <a:rPr sz="1275" b="0">
                <a:solidFill>
                  <a:srgbClr val="64717D"/>
                </a:solidFill>
              </a:rPr>
              <a:t>Maintain brand continuity, service standards and operational stability.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A95FFA-6320-49BD-B251-F4C4A88BC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3431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C778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C728A7-844F-4569-81B6-886037DB75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486025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76FB2A-2CD2-4B32-8197-02740862A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1908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83F"/>
                </a:solidFill>
              </a:defRPr>
            </a:pPr>
            <a:r>
              <a:rPr sz="1875" b="1">
                <a:solidFill>
                  <a:srgbClr val="10283F"/>
                </a:solidFill>
              </a:rPr>
              <a:t>Recover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B18350-5AD2-4D24-B4B8-595DA1BD3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714750"/>
            <a:ext cx="2190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7D"/>
                </a:solidFill>
              </a:defRPr>
            </a:pPr>
            <a:r>
              <a:rPr sz="1275" b="0">
                <a:solidFill>
                  <a:srgbClr val="64717D"/>
                </a:solidFill>
              </a:rPr>
              <a:t>Rebuild transient demand, suite pricing, distribution and group conversion.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D51BCD-F438-4201-9CAB-9BBC4308B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34315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C59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5755CE-700B-4919-89D8-68A0C8B48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486025"/>
            <a:ext cx="5143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91E299-480B-48E9-BA7C-41384F335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190875"/>
            <a:ext cx="2190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0283F"/>
                </a:solidFill>
              </a:defRPr>
            </a:pPr>
            <a:r>
              <a:rPr sz="1875" b="1">
                <a:solidFill>
                  <a:srgbClr val="10283F"/>
                </a:solidFill>
              </a:rPr>
              <a:t>Refinance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7F7A3C-9330-419A-9152-85A22463D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714750"/>
            <a:ext cx="21907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7D"/>
                </a:solidFill>
              </a:defRPr>
            </a:pPr>
            <a:r>
              <a:rPr sz="1275" b="0">
                <a:solidFill>
                  <a:srgbClr val="64717D"/>
                </a:solidFill>
              </a:rPr>
              <a:t>Establish positive cash flow and a credible long-term capital structure.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605421-A6F8-4144-9ADE-15F0C2C55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10191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12B"/>
                </a:solidFill>
              </a:defRPr>
            </a:pPr>
            <a:r>
              <a:rPr sz="1650" b="1">
                <a:solidFill>
                  <a:srgbClr val="17212B"/>
                </a:solidFill>
              </a:rPr>
              <a:t>Target outcome: a stable asset capable of supporting long-term debt and continued Sonesta affiliation.</a:t>
            </a:r>
          </a:p>
        </p:txBody>
      </p:sp>
    </p:spTree>
    <p:extLst>
      <p:ext uri="{BB962C8B-B14F-4D97-AF65-F5344CB8AC3E}">
        <p14:creationId xmlns:p14="http://schemas.microsoft.com/office/powerpoint/2010/main" val="148968149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2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CB261B-5982-4AA8-8C2B-8588ED557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BRAND CONTINUITY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561A3-3C4A-4975-BFDF-C19FC0EAF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The proposed partnership is designed to protect Sonesta’s position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790255-0BB7-481F-A07A-45FEC93A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35EEB-4382-4D79-85DB-74424AAC8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10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f2a90682fc4ca9"/>
          <a:srcRect xmlns:a="http://schemas.openxmlformats.org/drawingml/2006/main" l="16808" t="0" r="1680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1743075"/>
            <a:ext cx="5219700" cy="3714750"/>
          </a:xfrm>
          <a:prstGeom xmlns:a="http://schemas.openxmlformats.org/drawingml/2006/main" prst="roundRect">
            <a:avLst>
              <a:gd name="adj" fmla="val 4103"/>
            </a:avLst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D886BD0-6B41-47C3-9668-1219E3B41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180975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59A4A"/>
                </a:solidFill>
              </a:defRPr>
            </a:pPr>
            <a:r>
              <a:rPr sz="1275" b="1">
                <a:solidFill>
                  <a:srgbClr val="C59A4A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258D3-D975-4DCE-B049-E9C731710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177165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83F"/>
                </a:solidFill>
              </a:defRPr>
            </a:pPr>
            <a:r>
              <a:rPr sz="1725" b="1">
                <a:solidFill>
                  <a:srgbClr val="10283F"/>
                </a:solidFill>
              </a:rPr>
              <a:t>Preserve the flag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07B680-355C-496D-8D37-58A46D3F2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2190750"/>
            <a:ext cx="361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7D"/>
                </a:solidFill>
              </a:defRPr>
            </a:pPr>
            <a:r>
              <a:rPr sz="1275" b="0">
                <a:solidFill>
                  <a:srgbClr val="64717D"/>
                </a:solidFill>
              </a:rPr>
              <a:t>Maintain Royal Sonesta identity through the stabilization period.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262B7C-E066-480D-B681-D5A91E9E6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3095625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59A4A"/>
                </a:solidFill>
              </a:defRPr>
            </a:pPr>
            <a:r>
              <a:rPr sz="1275" b="1">
                <a:solidFill>
                  <a:srgbClr val="C59A4A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BCA576-D0C0-40F1-8901-F5E5B148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057525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83F"/>
                </a:solidFill>
              </a:defRPr>
            </a:pPr>
            <a:r>
              <a:rPr sz="1725" b="1">
                <a:solidFill>
                  <a:srgbClr val="10283F"/>
                </a:solidFill>
              </a:rPr>
              <a:t>Fund the recovery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E1057D-2178-4A35-9D4A-127F36D5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3476625"/>
            <a:ext cx="361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7D"/>
                </a:solidFill>
              </a:defRPr>
            </a:pPr>
            <a:r>
              <a:rPr sz="1275" b="0">
                <a:solidFill>
                  <a:srgbClr val="64717D"/>
                </a:solidFill>
              </a:rPr>
              <a:t>Ring-fence acquisition and operating capital at property level.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267D8C-36B8-4CFF-A5A4-5FBD8AEBF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4625" y="4381500"/>
            <a:ext cx="495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C59A4A"/>
                </a:solidFill>
              </a:defRPr>
            </a:pPr>
            <a:r>
              <a:rPr sz="1275" b="1">
                <a:solidFill>
                  <a:srgbClr val="C59A4A"/>
                </a:solidFill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DFFAEE-BE4C-4934-BC5B-25731FAA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4343400"/>
            <a:ext cx="3619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0283F"/>
                </a:solidFill>
              </a:defRPr>
            </a:pPr>
            <a:r>
              <a:rPr sz="1725" b="1">
                <a:solidFill>
                  <a:srgbClr val="10283F"/>
                </a:solidFill>
              </a:rPr>
              <a:t>Build a pipeline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428A4B-AE1B-405F-BEA1-41F4957C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91375" y="4762500"/>
            <a:ext cx="3619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4717D"/>
                </a:solidFill>
              </a:defRPr>
            </a:pPr>
            <a:r>
              <a:rPr sz="1275" b="0">
                <a:solidFill>
                  <a:srgbClr val="64717D"/>
                </a:solidFill>
              </a:rPr>
              <a:t>Use Portland as the first discussion in a wider non-core asset relationship.</a:t>
            </a:r>
          </a:p>
        </p:txBody>
      </p:sp>
    </p:spTree>
    <p:extLst>
      <p:ext uri="{BB962C8B-B14F-4D97-AF65-F5344CB8AC3E}">
        <p14:creationId xmlns:p14="http://schemas.microsoft.com/office/powerpoint/2010/main" val="6470682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79730F-B302-4902-AC8E-D6D9464B4D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862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C7780"/>
                </a:solidFill>
              </a:defRPr>
            </a:pPr>
            <a:r>
              <a:rPr sz="975" b="1">
                <a:solidFill>
                  <a:srgbClr val="0C7780"/>
                </a:solidFill>
              </a:rPr>
              <a:t>PARTNERSHIP OPTIONS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7B8A4E-412A-4A9B-997D-5092BECBA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6680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850" b="1">
                <a:solidFill>
                  <a:srgbClr val="10283F"/>
                </a:solidFill>
              </a:defRPr>
            </a:pPr>
            <a:r>
              <a:rPr sz="2850" b="1">
                <a:solidFill>
                  <a:srgbClr val="10283F"/>
                </a:solidFill>
              </a:rPr>
              <a:t>One property can support three practical paths forward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AC2998-0F3D-471D-AE66-DEA2407E2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MYNTGROUP PLC  |  CONFIDENTIAL — NON-BINDING DISCUSSION MATERIALS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3FBDF3-65DF-43BD-8BC4-C43C17592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17D"/>
                </a:solidFill>
              </a:defRPr>
            </a:pPr>
            <a:r>
              <a:rPr sz="825" b="1">
                <a:solidFill>
                  <a:srgbClr val="64717D"/>
                </a:solidFill>
              </a:rPr>
              <a:t>11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685800" y="1857375"/>
          <a:ext xmlns:a="http://schemas.openxmlformats.org/drawingml/2006/main" cx="108204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4095750"/>
                <a:gridCol w="4343400"/>
              </a:tblGrid>
              <a:tr h="857250"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91440" marR="91440" marT="45720" marB="45720">
                    <a:solidFill>
                      <a:srgbClr val="1028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</a:rPr>
                        <a:t>What it delivers</a:t>
                      </a:r>
                    </a:p>
                  </a:txBody>
                  <a:tcPr marL="91440" marR="91440" marT="45720" marB="45720">
                    <a:solidFill>
                      <a:srgbClr val="1028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1">
                          <a:solidFill>
                            <a:srgbClr val="FFFFFF"/>
                          </a:solidFill>
                        </a:rPr>
                        <a:t>Potential continuing relationship</a:t>
                      </a:r>
                    </a:p>
                  </a:txBody>
                  <a:tcPr marL="91440" marR="91440" marT="45720" marB="45720">
                    <a:solidFill>
                      <a:srgbClr val="10283F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0283F"/>
                          </a:solidFill>
                        </a:rPr>
                        <a:t>Outright acquisition</a:t>
                      </a:r>
                    </a:p>
                  </a:txBody>
                  <a:tcPr marL="91440" marR="91440" marT="45720" marB="45720">
                    <a:solidFill>
                      <a:srgbClr val="F5F2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64717D"/>
                          </a:solidFill>
                        </a:rPr>
                        <a:t>A defined sale with seller financing and brand continuity.</a:t>
                      </a:r>
                    </a:p>
                  </a:txBody>
                  <a:tcPr marL="91440" marR="91440" marT="45720" marB="45720">
                    <a:solidFill>
                      <a:srgbClr val="F5F2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64717D"/>
                          </a:solidFill>
                        </a:rPr>
                        <a:t>Sonesta remains brand/operator under agreed terms.</a:t>
                      </a:r>
                    </a:p>
                  </a:txBody>
                  <a:tcPr marL="91440" marR="91440" marT="45720" marB="45720">
                    <a:solidFill>
                      <a:srgbClr val="F5F2EA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0283F"/>
                          </a:solidFill>
                        </a:rPr>
                        <a:t>Strategic rollover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64717D"/>
                          </a:solidFill>
                        </a:rPr>
                        <a:t>A portion of value remains as seller debt or preferred participation.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64717D"/>
                          </a:solidFill>
                        </a:rPr>
                        <a:t>Shared upside from stabilization.</a:t>
                      </a:r>
                    </a:p>
                  </a:txBody>
                  <a:tcPr marL="91440" marR="91440" marT="45720" marB="45720">
                    <a:solidFill>
                      <a:srgbClr val="FFFFFF"/>
                    </a:solidFill>
                  </a:tcPr>
                </a:tc>
              </a:tr>
              <a:tr h="85725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10283F"/>
                          </a:solidFill>
                        </a:rPr>
                        <a:t>Portfolio relationship</a:t>
                      </a:r>
                    </a:p>
                  </a:txBody>
                  <a:tcPr marL="91440" marR="91440" marT="45720" marB="45720">
                    <a:solidFill>
                      <a:srgbClr val="F5F2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64717D"/>
                          </a:solidFill>
                        </a:rPr>
                        <a:t>Portland becomes the first transaction in a repeatable framework.</a:t>
                      </a:r>
                    </a:p>
                  </a:txBody>
                  <a:tcPr marL="91440" marR="91440" marT="45720" marB="45720">
                    <a:solidFill>
                      <a:srgbClr val="F5F2E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 b="0">
                          <a:solidFill>
                            <a:srgbClr val="64717D"/>
                          </a:solidFill>
                        </a:rPr>
                        <a:t>Mynt evaluates additional non-core assets.</a:t>
                      </a:r>
                    </a:p>
                  </a:txBody>
                  <a:tcPr marL="91440" marR="91440" marT="45720" marB="45720">
                    <a:solidFill>
                      <a:srgbClr val="F5F2EA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A034DE-D0E3-47E4-A637-8E8CFBF98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7212B"/>
                </a:solidFill>
              </a:defRPr>
            </a:pPr>
            <a:r>
              <a:rPr sz="1575" b="1">
                <a:solidFill>
                  <a:srgbClr val="17212B"/>
                </a:solidFill>
              </a:rPr>
              <a:t>MyntGroup’s preference is to agree the structure that provides the greatest certainty and best long-term alignment.</a:t>
            </a:r>
          </a:p>
        </p:txBody>
      </p:sp>
    </p:spTree>
    <p:extLst>
      <p:ext uri="{BB962C8B-B14F-4D97-AF65-F5344CB8AC3E}">
        <p14:creationId xmlns:p14="http://schemas.microsoft.com/office/powerpoint/2010/main" val="138375458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28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5e48f69aeb462b"/>
          <a:srcRect xmlns:a="http://schemas.openxmlformats.org/drawingml/2006/main" l="20313" t="0" r="2031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0"/>
            <a:ext cx="5429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F12BEB-7C8F-45A3-BA80-1DCB286E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0"/>
            <a:ext cx="1524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83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6A02F7-D73B-4D30-B2DA-00FCBE33D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9625"/>
            <a:ext cx="3810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59A4A"/>
                </a:solidFill>
              </a:defRPr>
            </a:pPr>
            <a:r>
              <a:rPr sz="1050" b="1">
                <a:solidFill>
                  <a:srgbClr val="C59A4A"/>
                </a:solidFill>
              </a:rPr>
              <a:t>PROPOSED NEXT STEP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59E7B8-A6AE-4051-A77C-8EB13B552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5334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FFFFFF"/>
                </a:solidFill>
              </a:defRPr>
            </a:pPr>
            <a:r>
              <a:rPr sz="3300" b="1">
                <a:solidFill>
                  <a:srgbClr val="FFFFFF"/>
                </a:solidFill>
              </a:rPr>
              <a:t>Move into a focused, confidential transaction process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CE41D6-E7B0-4BE7-AE20-4A077E8FE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90875"/>
            <a:ext cx="51435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D6DDE3"/>
                </a:solidFill>
              </a:defRPr>
            </a:pPr>
            <a:r>
              <a:rPr sz="1500" b="0">
                <a:solidFill>
                  <a:srgbClr val="D6DDE3"/>
                </a:solidFill>
              </a:rPr>
              <a:t>1  Confirm access to property, financial and contractual diligence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D6DDE3"/>
                </a:solidFill>
              </a:defRPr>
            </a:pPr>
            <a:r>
              <a:rPr sz="1500" b="0">
                <a:solidFill>
                  <a:srgbClr val="D6DDE3"/>
                </a:solidFill>
              </a:rPr>
              <a:t>2  Align an indicative term sheet and capitalization plan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D6DDE3"/>
                </a:solidFill>
              </a:defRPr>
            </a:pPr>
            <a:r>
              <a:rPr sz="1500" b="0">
                <a:solidFill>
                  <a:srgbClr val="D6DDE3"/>
                </a:solidFill>
              </a:rPr>
              <a:t>3  Establish a timetable toward exclusivity and definitive documents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F906E9-2A6C-4ABA-BB88-C63E36878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561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Björgvin Þ. Þorsteinsson  |  Chairman &amp; CEO  |  MyntGroup PLC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75DB1E-6251-42D7-A26D-9757D92D3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7239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6DDE3"/>
                </a:solidFill>
              </a:defRPr>
            </a:pPr>
            <a:r>
              <a:rPr sz="825" b="1">
                <a:solidFill>
                  <a:srgbClr val="D6DDE3"/>
                </a:solidFill>
              </a:rPr>
              <a:t>MYNTGROUP PLC  |  CONFIDENTIAL — NON-BINDING DISCUSSION MATERIALS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BC7E4A-6ABF-4232-9A03-C0FFE9B36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515100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6DDE3"/>
                </a:solidFill>
              </a:defRPr>
            </a:pPr>
            <a:r>
              <a:rPr sz="825" b="1">
                <a:solidFill>
                  <a:srgbClr val="D6DDE3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62233834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2026-08-07T12:53:05.4130000Z</dcterms:created>
  <dcterms:modified xsi:type="dcterms:W3CDTF">2026-08-07T12:53:05.4130000Z</dcterms:modified>
</coreProperties>
</file>